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sldIdLst>
    <p:sldId id="256" r:id="rId2"/>
    <p:sldId id="258" r:id="rId3"/>
    <p:sldId id="260" r:id="rId4"/>
    <p:sldId id="261" r:id="rId5"/>
    <p:sldId id="263" r:id="rId6"/>
    <p:sldId id="264" r:id="rId7"/>
    <p:sldId id="265" r:id="rId8"/>
    <p:sldId id="266" r:id="rId9"/>
    <p:sldId id="268" r:id="rId10"/>
    <p:sldId id="269" r:id="rId11"/>
    <p:sldId id="270" r:id="rId12"/>
    <p:sldId id="271" r:id="rId13"/>
    <p:sldId id="272" r:id="rId14"/>
    <p:sldId id="273" r:id="rId15"/>
    <p:sldId id="274" r:id="rId16"/>
    <p:sldId id="275" r:id="rId17"/>
    <p:sldId id="276" r:id="rId18"/>
    <p:sldId id="277" r:id="rId19"/>
    <p:sldId id="278" r:id="rId20"/>
    <p:sldId id="279" r:id="rId21"/>
    <p:sldId id="280" r:id="rId22"/>
    <p:sldId id="281" r:id="rId23"/>
    <p:sldId id="282" r:id="rId24"/>
    <p:sldId id="283" r:id="rId25"/>
    <p:sldId id="284" r:id="rId26"/>
    <p:sldId id="285" r:id="rId27"/>
    <p:sldId id="286" r:id="rId28"/>
    <p:sldId id="287" r:id="rId29"/>
    <p:sldId id="288" r:id="rId30"/>
    <p:sldId id="289" r:id="rId31"/>
    <p:sldId id="290" r:id="rId32"/>
    <p:sldId id="291" r:id="rId33"/>
    <p:sldId id="292" r:id="rId34"/>
    <p:sldId id="293" r:id="rId35"/>
    <p:sldId id="294" r:id="rId36"/>
    <p:sldId id="295" r:id="rId37"/>
    <p:sldId id="296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12" autoAdjust="0"/>
    <p:restoredTop sz="81172" autoAdjust="0"/>
  </p:normalViewPr>
  <p:slideViewPr>
    <p:cSldViewPr snapToGrid="0" showGuides="1">
      <p:cViewPr varScale="1">
        <p:scale>
          <a:sx n="78" d="100"/>
          <a:sy n="78" d="100"/>
        </p:scale>
        <p:origin x="132" y="15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6AE6D1-85B7-4FC1-8794-13BC5D54D5D4}" type="datetimeFigureOut">
              <a:rPr lang="en-ZA" smtClean="0"/>
              <a:t>2025/11/25</a:t>
            </a:fld>
            <a:endParaRPr lang="en-Z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Z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A44BAF-1D23-484F-BE97-256D68A18E16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9821766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1) You can see examples </a:t>
            </a:r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A44BAF-1D23-484F-BE97-256D68A18E16}" type="slidenum">
              <a:rPr lang="en-ZA" smtClean="0"/>
              <a:t>3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1733990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R"/>
            </a:pPr>
            <a:r>
              <a:rPr lang="en-US" dirty="0"/>
              <a:t>Note the use of her custom Functions</a:t>
            </a:r>
          </a:p>
          <a:p>
            <a:pPr marL="228600" indent="-228600">
              <a:buAutoNum type="arabicParenR"/>
            </a:pPr>
            <a:r>
              <a:rPr lang="en-US" dirty="0"/>
              <a:t>Note the required data format ..frame needs to be in </a:t>
            </a:r>
          </a:p>
          <a:p>
            <a:pPr marL="228600" indent="-228600">
              <a:buAutoNum type="arabicParenR"/>
            </a:pPr>
            <a:r>
              <a:rPr lang="en-US" dirty="0"/>
              <a:t>Need to transform your data into this format (array).</a:t>
            </a:r>
          </a:p>
          <a:p>
            <a:pPr marL="228600" indent="-228600">
              <a:buAutoNum type="arabicParenR"/>
            </a:pPr>
            <a:r>
              <a:rPr lang="en-US" dirty="0" err="1"/>
              <a:t>Whatch</a:t>
            </a:r>
            <a:r>
              <a:rPr lang="en-US" dirty="0"/>
              <a:t> for custom scripts to </a:t>
            </a:r>
            <a:r>
              <a:rPr lang="en-US" dirty="0" err="1"/>
              <a:t>featurize</a:t>
            </a:r>
            <a:r>
              <a:rPr lang="en-US" dirty="0"/>
              <a:t>. Must name “label” and “features” respectively.</a:t>
            </a:r>
          </a:p>
          <a:p>
            <a:pPr marL="228600" indent="-228600">
              <a:buAutoNum type="arabicParenR"/>
            </a:pPr>
            <a:r>
              <a:rPr lang="en-US" dirty="0"/>
              <a:t>Note Zero based indexing</a:t>
            </a:r>
          </a:p>
          <a:p>
            <a:pPr marL="228600" indent="-228600">
              <a:buAutoNum type="arabicParenR"/>
            </a:pPr>
            <a:r>
              <a:rPr lang="en-US" dirty="0"/>
              <a:t>Can tune the entire pipeline at once </a:t>
            </a:r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A44BAF-1D23-484F-BE97-256D68A18E16}" type="slidenum">
              <a:rPr lang="en-ZA" smtClean="0"/>
              <a:t>4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8776948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R"/>
            </a:pPr>
            <a:r>
              <a:rPr lang="en-US" dirty="0"/>
              <a:t>Normal cv tunes params individually. 4 fits for training and 1 for test.</a:t>
            </a:r>
          </a:p>
          <a:p>
            <a:pPr marL="228600" indent="-228600">
              <a:buAutoNum type="arabicParenR"/>
            </a:pPr>
            <a:r>
              <a:rPr lang="en-US" dirty="0"/>
              <a:t>Average </a:t>
            </a:r>
            <a:r>
              <a:rPr lang="en-US" dirty="0" err="1"/>
              <a:t>evaluartion</a:t>
            </a:r>
            <a:r>
              <a:rPr lang="en-US" dirty="0"/>
              <a:t> over 5 folds </a:t>
            </a:r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A44BAF-1D23-484F-BE97-256D68A18E16}" type="slidenum">
              <a:rPr lang="en-ZA" smtClean="0"/>
              <a:t>5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7263126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R"/>
            </a:pPr>
            <a:r>
              <a:rPr lang="en-US" dirty="0"/>
              <a:t>ML Pipelines, transformers and </a:t>
            </a:r>
            <a:r>
              <a:rPr lang="en-US" dirty="0" err="1"/>
              <a:t>estmators</a:t>
            </a:r>
            <a:r>
              <a:rPr lang="en-US" dirty="0"/>
              <a:t> </a:t>
            </a:r>
          </a:p>
          <a:p>
            <a:pPr marL="228600" indent="-228600">
              <a:buAutoNum type="arabicParenR"/>
            </a:pPr>
            <a:r>
              <a:rPr lang="en-US" dirty="0"/>
              <a:t>Transformers… transform function , estimators , the fit method/</a:t>
            </a:r>
          </a:p>
          <a:p>
            <a:pPr marL="228600" indent="-228600">
              <a:buAutoNum type="arabicParenR"/>
            </a:pPr>
            <a:r>
              <a:rPr lang="en-US" dirty="0"/>
              <a:t>Tokenizer and Hashing TF , are transformers , log reg is the estimator </a:t>
            </a:r>
          </a:p>
          <a:p>
            <a:pPr marL="228600" indent="-228600">
              <a:buAutoNum type="arabicParenR"/>
            </a:pPr>
            <a:r>
              <a:rPr lang="en-US" dirty="0"/>
              <a:t>After the pipeline runs , it becomes a transformer , and is used to </a:t>
            </a:r>
            <a:r>
              <a:rPr lang="en-US" dirty="0" err="1"/>
              <a:t>tranfsform</a:t>
            </a:r>
            <a:r>
              <a:rPr lang="en-US" dirty="0"/>
              <a:t> the input </a:t>
            </a:r>
            <a:r>
              <a:rPr lang="en-US" dirty="0" err="1"/>
              <a:t>df</a:t>
            </a:r>
            <a:r>
              <a:rPr lang="en-US" dirty="0"/>
              <a:t> top predictions ; the pipeline model is used at test timer.</a:t>
            </a:r>
          </a:p>
          <a:p>
            <a:pPr marL="228600" indent="-228600">
              <a:buAutoNum type="arabicParenR"/>
            </a:pPr>
            <a:r>
              <a:rPr lang="en-US" dirty="0"/>
              <a:t>All estimators in the original pi[</a:t>
            </a:r>
            <a:r>
              <a:rPr lang="en-US" dirty="0" err="1"/>
              <a:t>eline</a:t>
            </a:r>
            <a:r>
              <a:rPr lang="en-US" dirty="0"/>
              <a:t> are now transformers.</a:t>
            </a:r>
          </a:p>
          <a:p>
            <a:pPr marL="228600" indent="-228600">
              <a:buAutoNum type="arabicParenR"/>
            </a:pPr>
            <a:r>
              <a:rPr lang="en-US" dirty="0"/>
              <a:t>Now we have test data , we move through the pipeline. </a:t>
            </a:r>
          </a:p>
          <a:p>
            <a:pPr marL="228600" indent="-228600">
              <a:buAutoNum type="arabicParenR"/>
            </a:pPr>
            <a:r>
              <a:rPr lang="en-US" dirty="0"/>
              <a:t>Pipelines ensure </a:t>
            </a:r>
            <a:r>
              <a:rPr lang="en-US" dirty="0" err="1"/>
              <a:t>identiocal</a:t>
            </a:r>
            <a:r>
              <a:rPr lang="en-US" dirty="0"/>
              <a:t> feature </a:t>
            </a:r>
            <a:r>
              <a:rPr lang="en-US" dirty="0" err="1"/>
              <a:t>procfessing</a:t>
            </a:r>
            <a:r>
              <a:rPr lang="en-US" dirty="0"/>
              <a:t> between train and test data.</a:t>
            </a:r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A44BAF-1D23-484F-BE97-256D68A18E16}" type="slidenum">
              <a:rPr lang="en-ZA" smtClean="0"/>
              <a:t>6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5037282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She has </a:t>
            </a:r>
            <a:r>
              <a:rPr lang="en-US" dirty="0" err="1"/>
              <a:t>automal</a:t>
            </a:r>
            <a:r>
              <a:rPr lang="en-US" dirty="0"/>
              <a:t> functions for us that do the lot.</a:t>
            </a:r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A44BAF-1D23-484F-BE97-256D68A18E16}" type="slidenum">
              <a:rPr lang="en-ZA" smtClean="0"/>
              <a:t>7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5037214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R"/>
            </a:pPr>
            <a:r>
              <a:rPr lang="en-US" dirty="0"/>
              <a:t>NB , notice the </a:t>
            </a:r>
            <a:r>
              <a:rPr lang="en-US" dirty="0" err="1"/>
              <a:t>stringIndexer</a:t>
            </a:r>
            <a:r>
              <a:rPr lang="en-US" dirty="0"/>
              <a:t> , label col text to numbers</a:t>
            </a:r>
          </a:p>
          <a:p>
            <a:pPr marL="228600" indent="-228600">
              <a:buAutoNum type="arabicParenR"/>
            </a:pPr>
            <a:r>
              <a:rPr lang="en-US" dirty="0"/>
              <a:t>Reverse , apply string labels back to indexes.</a:t>
            </a:r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A44BAF-1D23-484F-BE97-256D68A18E16}" type="slidenum">
              <a:rPr lang="en-ZA" smtClean="0"/>
              <a:t>8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0079918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Another method to </a:t>
            </a:r>
            <a:r>
              <a:rPr lang="en-US" dirty="0" err="1"/>
              <a:t>applt</a:t>
            </a:r>
            <a:r>
              <a:rPr lang="en-US" dirty="0"/>
              <a:t> string to numbers</a:t>
            </a:r>
          </a:p>
          <a:p>
            <a:r>
              <a:rPr lang="en-US" dirty="0"/>
              <a:t>Asses probability of event ..</a:t>
            </a:r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A44BAF-1D23-484F-BE97-256D68A18E16}" type="slidenum">
              <a:rPr lang="en-ZA" smtClean="0"/>
              <a:t>9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4292265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B6634-026A-0593-CD46-48594C78CF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45240AC-74C3-FB17-2CCD-6A0A672E3C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ABC003-4B6A-D9CA-4C34-98B57F72E9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E61AC-B2D0-420C-B384-7772EC493A98}" type="datetimeFigureOut">
              <a:rPr lang="en-ZA" smtClean="0"/>
              <a:t>2025/11/25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F314CA-72AE-ADEF-B81A-BFBF28D34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6C6AD1-138B-FC1E-B69D-8B3B0CB6F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20D3F-CAEE-4E32-8C78-35BCD821983F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9406996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766043-AC04-ADD8-7D8D-28014C5F18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F7E4FF8-89DE-AD49-B690-9088422D8A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B29422-F52C-A1A7-74C8-6DA693656D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E61AC-B2D0-420C-B384-7772EC493A98}" type="datetimeFigureOut">
              <a:rPr lang="en-ZA" smtClean="0"/>
              <a:t>2025/11/25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6F87CF-75E2-2DC5-41AF-E6981D0417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DF972B-726F-88CE-06D5-F339008609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20D3F-CAEE-4E32-8C78-35BCD821983F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5895751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0431257-C879-47F5-8E25-C6FD1AEAB50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7FC187-6DB4-3919-4037-0D9A36C516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A3CC2B-3FE0-07CD-4B6C-BF41BC66D9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E61AC-B2D0-420C-B384-7772EC493A98}" type="datetimeFigureOut">
              <a:rPr lang="en-ZA" smtClean="0"/>
              <a:t>2025/11/25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92C9CC-502D-40CA-FDF6-2DDC412AB2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B3881-FFCF-1B6C-90ED-AD53E5542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20D3F-CAEE-4E32-8C78-35BCD821983F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8052822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0B260-8751-5541-CF3B-4AA5E6FBD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33621A-8F3A-D238-7E23-830D16BC38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02FC45-7465-3A9F-C7F0-0D3C7D83C1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E61AC-B2D0-420C-B384-7772EC493A98}" type="datetimeFigureOut">
              <a:rPr lang="en-ZA" smtClean="0"/>
              <a:t>2025/11/25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895B50-4F47-6EE0-19AC-EC53FB9A49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CAD184-8D26-2250-675B-9DA69260B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20D3F-CAEE-4E32-8C78-35BCD821983F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8905966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58A98-57EE-A6D6-D47B-A770B18178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B84822-B34C-B331-90D8-0FA2BEF2D4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5F247B-26BD-260A-43FF-70273C8944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E61AC-B2D0-420C-B384-7772EC493A98}" type="datetimeFigureOut">
              <a:rPr lang="en-ZA" smtClean="0"/>
              <a:t>2025/11/25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84824A-51E3-9DE0-9727-04282402C2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1E1D96-8893-33FD-543E-4797F04E2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20D3F-CAEE-4E32-8C78-35BCD821983F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422531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8BBAD-FA10-1915-B7D4-91FF699EE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2FCF79-1887-C547-FD40-0A52BA9F2F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A14B65-3C12-345E-F728-E7AD4FF7CB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9D6510-9E63-AA4F-022D-3D8151D62F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E61AC-B2D0-420C-B384-7772EC493A98}" type="datetimeFigureOut">
              <a:rPr lang="en-ZA" smtClean="0"/>
              <a:t>2025/11/25</a:t>
            </a:fld>
            <a:endParaRPr lang="en-Z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558344-BD64-DCA7-E4D8-208FFFE9AE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7D55DF-81C0-F0B1-6AFE-227E1C5A2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20D3F-CAEE-4E32-8C78-35BCD821983F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9213608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978DA4-C3E5-5EA5-B24F-066217906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712863-E6CE-4973-0EFC-9091C3562E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146FE2-EE77-2430-E02E-CF179E8C43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2A88677-6901-433E-99FA-AB532F6D29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4D188BF-93F1-3CB3-0047-0DA881BA109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BA81BDB-1198-E618-65B3-0C8212B159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E61AC-B2D0-420C-B384-7772EC493A98}" type="datetimeFigureOut">
              <a:rPr lang="en-ZA" smtClean="0"/>
              <a:t>2025/11/25</a:t>
            </a:fld>
            <a:endParaRPr lang="en-Z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39578FC-4107-F306-6243-B902C5647A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98AD047-6415-A656-ADE3-E42CE5BE07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20D3F-CAEE-4E32-8C78-35BCD821983F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6198797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761BD-1BBD-0847-6EFA-C6A6399092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4C9BBB-ED18-8CF4-9DC6-BD69F520CF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E61AC-B2D0-420C-B384-7772EC493A98}" type="datetimeFigureOut">
              <a:rPr lang="en-ZA" smtClean="0"/>
              <a:t>2025/11/25</a:t>
            </a:fld>
            <a:endParaRPr lang="en-Z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FAA6EB-91B8-F49C-3AD0-81698AA3E6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3D9E80-4B2E-1B41-2B1B-A6DE8E73D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20D3F-CAEE-4E32-8C78-35BCD821983F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8168149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CDBEDDF-12BE-78E8-5F6A-0BB93C6264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E61AC-B2D0-420C-B384-7772EC493A98}" type="datetimeFigureOut">
              <a:rPr lang="en-ZA" smtClean="0"/>
              <a:t>2025/11/25</a:t>
            </a:fld>
            <a:endParaRPr lang="en-Z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87389B9-D1C5-0017-C802-3E8D6E952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DF8738-F474-5479-360E-1836D81F4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20D3F-CAEE-4E32-8C78-35BCD821983F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1897958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B0C5A2-82C5-418F-9438-2F15583192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DDB47E-18D0-E7C3-5A8A-A68AC3A1E0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79F137-A93E-93B3-9974-B277A7CB44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20D62E-729F-B1B4-D28A-8ADEF8877D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E61AC-B2D0-420C-B384-7772EC493A98}" type="datetimeFigureOut">
              <a:rPr lang="en-ZA" smtClean="0"/>
              <a:t>2025/11/25</a:t>
            </a:fld>
            <a:endParaRPr lang="en-Z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4602E4-9F16-CD9C-1027-6D618A4403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A8BDE7-0F53-65DB-E920-7118BFCFA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20D3F-CAEE-4E32-8C78-35BCD821983F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0934442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968FFF-6B86-E367-15FC-B5A93AD152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5376B84-0A6A-33CB-5A33-4220E2CF8A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Z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F0FD0E-BFF7-0FC7-F0B8-984F58CC1D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5FD6E8-F807-450E-23C3-0C36922747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E61AC-B2D0-420C-B384-7772EC493A98}" type="datetimeFigureOut">
              <a:rPr lang="en-ZA" smtClean="0"/>
              <a:t>2025/11/25</a:t>
            </a:fld>
            <a:endParaRPr lang="en-Z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6D213F-43F0-3E83-E4F0-087C2CD620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1BE6F4-90D4-7A95-FA11-A8E9C8807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20D3F-CAEE-4E32-8C78-35BCD821983F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9847444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09431C2-CB45-3D52-FEA2-A0934C4900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6771FA-0DC9-4D98-82D7-88CEAF8297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E49011-33CA-5180-0C54-32F7F3ECB55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77E61AC-B2D0-420C-B384-7772EC493A98}" type="datetimeFigureOut">
              <a:rPr lang="en-ZA" smtClean="0"/>
              <a:t>2025/11/25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A65879-11BF-4DD9-4596-5863B411690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E19EB3-AAD0-CD67-CEB6-3E3EA97278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E220D3F-CAEE-4E32-8C78-35BCD821983F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5154106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2CB9E1-10DE-405E-7371-9A54F2867C3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Spark ML Summary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A67FB4-653F-FB1C-7DD7-AAAC3679BB5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1093246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B873F9-20F9-EA6C-694D-203A669F1C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A6694C-D109-9A5E-48C6-73CA78B92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654042-B6C8-DCA5-0415-2BC5B627E1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815264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E43EE5-6C57-29BB-5824-C22ED22888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6E608-EEDA-8689-288E-6F894484F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068D65-A14D-6B42-7F16-ED0BB7EBFC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0098308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BE2EED-8D58-CCC5-0E36-DF01F2FF0E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4AE91A-3374-C94B-55FF-D8344A29EE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1DBBAD-54AA-6C3D-CD81-F75500E9B0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40398075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6C136F-2557-7E04-5B11-DB1C7A6AC9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0467C0-786C-5745-262D-41D2AF4F61A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55A51DC-0D73-F6E9-9A23-A82849E5A72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1807878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EA5373-E099-FEB6-9109-9498A7ADA1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06A80-AA13-14A4-5FD0-01B8F374E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101DB7-C449-2328-003C-168B1A13B1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5218569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67DD20-9DEF-1943-CA33-EC80FB8D9B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E18301-A841-E99A-C616-ADE2C1C98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DEEAD9-09D4-820B-C156-7270CD3217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2190958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28FFDC-8D5D-E9BD-20DC-D1E177F3EF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38BF45-5398-5CFE-1C5E-782B52305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968071-CD57-2556-274E-BBCBB7AD59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41779382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995199-7BBE-EDD9-FF30-82AF3DCECE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D5DE7-2914-E316-C872-59D544769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68E8BC-3062-7CE0-C7DE-469099112D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41906124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DE0B56-F691-20D7-B307-87C472517A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B0FFED-E426-12BD-6A38-6F30C9D6268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6E096C-1C30-F9E4-2FF0-B6A74D7558E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8889581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448AF3-21C1-05E5-EB47-206CC620F4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43317-B178-92EB-1282-C204348A78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556C64-EFFD-EBA3-03D2-6989080428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5371361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C37116-147E-7B06-514D-22AD696F5E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49275"/>
          </a:xfrm>
        </p:spPr>
        <p:txBody>
          <a:bodyPr>
            <a:normAutofit fontScale="90000"/>
          </a:bodyPr>
          <a:lstStyle/>
          <a:p>
            <a:r>
              <a:rPr lang="en-US" dirty="0"/>
              <a:t>42. Intro to MLIB</a:t>
            </a:r>
            <a:endParaRPr lang="en-ZA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54A8AC6-CBEC-2B32-E92B-3F34F77185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9099" y="1111596"/>
            <a:ext cx="5467631" cy="25020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B6D7243-610D-3D10-C27C-E127C1E4D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003476"/>
            <a:ext cx="4159464" cy="23496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9005FFA-0ED7-6EF2-7EFC-14AC4EA3AA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4209" y="639762"/>
            <a:ext cx="4483330" cy="219721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1D2BF3B-E4D4-E5E5-9B04-C476B8B853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2373" y="3920650"/>
            <a:ext cx="5702593" cy="2171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0250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EEAC6F-8525-2EDB-1A58-356A818FF3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CC06B6-878D-DB73-61F2-F5E5C2473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DAFC44-3AEB-43A6-69E7-E97B2EACE7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3085977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1273FA-952B-8750-8ABE-3AEAADE7F5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DBA34-7348-A412-81A4-9A751C4E5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448EF4-525F-05E8-AC9D-215893C374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3448339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66B5B3-30C0-3B05-6707-ECFD7AA00C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928337-E13E-AE9D-15D3-BBF484CD5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8E725A-F0C6-32E2-B49A-ED67A6D6E1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2565555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24BCE4-1219-85F5-D89C-7CBEA6FD5A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0B9657-1923-CDC8-9111-3E1B1A210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84F2D6-65D7-5426-E83B-DCF92F5931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9273236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600005-FC6E-567B-7124-F26BED5EE9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7871BF-A863-3506-A468-7A8203007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D48611-54AD-A677-C436-875A2BDBCD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7154337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3A623-7231-8D09-DF11-B9EE1A5B89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4A64B9-60F1-C97D-F046-FE2B2E7C8E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32111D-7EEC-5519-71A7-3FC5DE39B25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6631768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57157E-E33E-B50B-D989-273B2B8681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D9233-C294-CBD8-43E7-90C69A121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73F4C5-9920-051F-430A-0367DE3F0D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1182370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8E83E5-9EB3-9C66-353A-5FA75D9574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AD415-DB9B-F59A-69C2-01FAD6C5E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796345-62C6-EFDB-2FF3-01E4B9B0C6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42482241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4B4A9E-33F2-44A0-0DA5-BBBCF7B304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A34365-490A-DFBD-785B-CB7E4D5CF4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FBF6E1-8465-BFEB-5D55-C3DD80801C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3881958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E9B9B0-5ADD-62DE-2F74-96A9850CDD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64505-F8C2-36FC-4475-E765EBF525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0BA1BC-A2E6-2F37-05A6-4056BF8B84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40287235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EF4037-CD02-EB82-91D6-65EB37C4B7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54AB98-2750-1CE7-732A-F56A08EFD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ZA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C3145C3-8B87-1B16-D63A-A412699E6A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16406" y="251402"/>
            <a:ext cx="4959605" cy="30735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E405C0C-DFD6-D19E-22E3-30A38096B3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799" y="3533041"/>
            <a:ext cx="5534184" cy="322596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E163CCC-60DA-CEAA-7AF3-206C20EBAF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365125"/>
            <a:ext cx="5512083" cy="2457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5647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CE51E7-D46D-4838-DC3F-9C891C7B96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995743-7050-6070-BF6D-954BA56E0DB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2DA527-B0C6-3B04-50B4-8BECFB59EE4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2270121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D0ACFF-66F5-F8C7-0FE4-054857D3CF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CBA95-ED3B-1D61-4221-A9EB86AFF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99CD83-BA82-7014-22E5-D6122C3D1D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9362770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A39E95-AE99-E95F-479B-C12D522E06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B611F-D2EC-217F-3F45-951A4F2CE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87D4CD-0D20-F70A-8BEF-97D677B2B7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9071607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E0B512-128E-63FD-0175-8A30AEEBA7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071042-9ADC-70CA-B045-D9F2948BA1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EC2DA3-D6C2-B898-53E4-2E876C22E2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6832125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C21F8B-310D-F946-990F-E96965E1C0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D7925A-16E7-CD6F-F6FE-AF6F10287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12617F-18D8-2D34-7FCF-4C4C477E5D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41458495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058DE2-3D0C-1C47-F83C-B34113BC2E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40EFC7-A512-87D6-8DF8-8F6E0EA21AF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CAF763-473F-99DD-DFF0-C22D96061CB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55637724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249086-B0CC-94D4-E4A0-F523F5A5E5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B8219F-CC24-03F6-BA28-7727AAB71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1D5F6A-0894-7C0B-ED6F-1E36F6C37F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9207680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401718-FB20-AB9E-EAB7-1BD0C6DB58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1A9023-DA58-EA25-86C0-6E55BAF1E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FA3191-1353-58FB-178D-5966D797A6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6285510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5D089E-0122-0959-F005-4490AACE2B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BA8029-A091-C735-AE2B-BABCE72C8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15912"/>
          </a:xfrm>
        </p:spPr>
        <p:txBody>
          <a:bodyPr>
            <a:normAutofit fontScale="90000"/>
          </a:bodyPr>
          <a:lstStyle/>
          <a:p>
            <a:r>
              <a:rPr lang="en-US" dirty="0"/>
              <a:t>43. Model Selection and tuning.</a:t>
            </a:r>
            <a:endParaRPr lang="en-ZA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34B3968-B003-6C6A-BE8A-7021776A2A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91206" y="876184"/>
            <a:ext cx="3549832" cy="22480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079DF75-327A-FF30-6071-D830EF62FB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206" y="3566974"/>
            <a:ext cx="5588287" cy="26925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CAF2FA5-9D5C-9785-658F-C0E78247D1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70328" y="853940"/>
            <a:ext cx="5283472" cy="254013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4E7DAFD-97AB-392C-A418-411D49265E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01847" y="3724132"/>
            <a:ext cx="5416828" cy="2768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5407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FDD753-7F64-2044-DFF8-43E29DD8B7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E04EA-B079-821E-5203-10E0B9F2B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787" y="298865"/>
            <a:ext cx="10515600" cy="85448"/>
          </a:xfrm>
        </p:spPr>
        <p:txBody>
          <a:bodyPr>
            <a:normAutofit fontScale="90000"/>
          </a:bodyPr>
          <a:lstStyle/>
          <a:p>
            <a:r>
              <a:rPr lang="en-US" dirty="0"/>
              <a:t>Cross validation </a:t>
            </a:r>
            <a:endParaRPr lang="en-ZA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00DD1CB-AD07-4317-ED92-F484509BD3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33787" y="669270"/>
            <a:ext cx="5454930" cy="26353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723899A-656C-43AB-E1FB-CED710F7A2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095" y="3594476"/>
            <a:ext cx="5454930" cy="271158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2E47D4A-AE31-F784-1CAF-DAA0F156EB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3285" y="574015"/>
            <a:ext cx="5261113" cy="273064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30F12E2-127D-43B4-8B55-72639F6D7A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80315" y="3852590"/>
            <a:ext cx="5645440" cy="2571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3731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5674EF-11EE-0E54-929A-A0C629B0C4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D8132-B100-E4D5-D975-A85E04DB7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ZA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5E81EC7-0274-B3D9-C58C-A3B020F9E8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98152" y="229878"/>
            <a:ext cx="5797848" cy="26925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5406AA0-8908-4DB7-13FE-478BFE91CF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152" y="3264626"/>
            <a:ext cx="5588287" cy="280049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97F21AE-A07F-13A8-118E-91AD861964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7792" y="47245"/>
            <a:ext cx="5413535" cy="1961322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363682C-F2C7-57BD-B029-ACE08ED9C5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47792" y="2177256"/>
            <a:ext cx="5316634" cy="223531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325C223-AE5D-97F1-3C27-CF77DE710B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41744" y="4581260"/>
            <a:ext cx="5950256" cy="1961323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488412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5D2C6C-6DF2-0760-9913-0C027F2F54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939F40-9D4E-7855-296D-BA6B823D8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53859"/>
          </a:xfrm>
        </p:spPr>
        <p:txBody>
          <a:bodyPr>
            <a:normAutofit fontScale="90000"/>
          </a:bodyPr>
          <a:lstStyle/>
          <a:p>
            <a:r>
              <a:rPr lang="en-US" dirty="0"/>
              <a:t>My Custom Functions</a:t>
            </a:r>
            <a:endParaRPr lang="en-ZA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E1C9F3F-5765-D8B3-24AB-DB94022BE5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33679" y="926971"/>
            <a:ext cx="5835950" cy="2502029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27B6352-F866-0EE0-C4A4-C9431CAAC6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673330"/>
            <a:ext cx="5143764" cy="281954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9D7240C-030A-6E6D-5D96-EB5983A06462}"/>
              </a:ext>
            </a:extLst>
          </p:cNvPr>
          <p:cNvSpPr txBox="1"/>
          <p:nvPr/>
        </p:nvSpPr>
        <p:spPr>
          <a:xfrm>
            <a:off x="5255742" y="4007877"/>
            <a:ext cx="609805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ZA" dirty="0"/>
              <a:t>https://spark.apache.org/docs/latest/api/python/reference/pyspark.ml.html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E243F83-CBB0-51C6-F51C-12CD2DF5424F}"/>
              </a:ext>
            </a:extLst>
          </p:cNvPr>
          <p:cNvSpPr txBox="1"/>
          <p:nvPr/>
        </p:nvSpPr>
        <p:spPr>
          <a:xfrm>
            <a:off x="5409171" y="5233085"/>
            <a:ext cx="60980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ZA" dirty="0"/>
              <a:t>https://spark.apache.org/docs/latest/ml-guide.html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26FE241-E744-3FF1-3C1D-3773D978B6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8573" y="365125"/>
            <a:ext cx="4698656" cy="306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2219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DCBC5C-F031-6AF7-634E-E44FEE9D58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C0143-F916-9CF9-46FF-9912F8D18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7665"/>
            <a:ext cx="10515600" cy="315912"/>
          </a:xfrm>
        </p:spPr>
        <p:txBody>
          <a:bodyPr>
            <a:normAutofit fontScale="90000"/>
          </a:bodyPr>
          <a:lstStyle/>
          <a:p>
            <a:r>
              <a:rPr lang="en-US" dirty="0"/>
              <a:t>46. Intro to Classification</a:t>
            </a:r>
            <a:endParaRPr lang="en-ZA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8F76F16-815C-CA21-DFBB-AFBD2C2690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67479" y="553268"/>
            <a:ext cx="4612457" cy="24425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4E5A5BF-316C-40A5-161D-8D4962F25D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269" y="3079203"/>
            <a:ext cx="4612457" cy="105415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34ACF3B-E477-5B30-81CC-AF1D269EE8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387065"/>
            <a:ext cx="5835950" cy="234327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B47DE6B-A00E-71F4-7759-8AD48E1FCC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72649" y="553268"/>
            <a:ext cx="5212510" cy="218841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1985BA4-F7E5-FF37-B72F-7AA851AA3B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69865" y="3447535"/>
            <a:ext cx="5715294" cy="2940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7046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12ABE6-4C57-FCAA-84CF-779D203695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27B7E2-3BA9-97D8-0AB8-E69A357639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12205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OneHot</a:t>
            </a:r>
            <a:r>
              <a:rPr lang="en-US" dirty="0"/>
              <a:t> Encoder</a:t>
            </a:r>
            <a:endParaRPr lang="en-ZA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D68E9EA-F85B-368B-FBF5-E03E9F361A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71932" y="1114294"/>
            <a:ext cx="3563768" cy="17277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DA3F757-A648-C13E-DCF0-D4B78C0952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517" y="3527614"/>
            <a:ext cx="5505733" cy="2209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19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3132</TotalTime>
  <Words>294</Words>
  <Application>Microsoft Office PowerPoint</Application>
  <PresentationFormat>Widescreen</PresentationFormat>
  <Paragraphs>37</Paragraphs>
  <Slides>37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1" baseType="lpstr">
      <vt:lpstr>Aptos</vt:lpstr>
      <vt:lpstr>Aptos Display</vt:lpstr>
      <vt:lpstr>Arial</vt:lpstr>
      <vt:lpstr>Office Theme</vt:lpstr>
      <vt:lpstr>Spark ML Summary</vt:lpstr>
      <vt:lpstr>42. Intro to MLIB</vt:lpstr>
      <vt:lpstr>PowerPoint Presentation</vt:lpstr>
      <vt:lpstr>43. Model Selection and tuning.</vt:lpstr>
      <vt:lpstr>Cross validation </vt:lpstr>
      <vt:lpstr>PowerPoint Presentation</vt:lpstr>
      <vt:lpstr>My Custom Functions</vt:lpstr>
      <vt:lpstr>46. Intro to Classification</vt:lpstr>
      <vt:lpstr>OneHot Encoder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Graham Bortz</dc:creator>
  <cp:lastModifiedBy>Graham Bortz</cp:lastModifiedBy>
  <cp:revision>21</cp:revision>
  <dcterms:created xsi:type="dcterms:W3CDTF">2025-11-18T05:29:32Z</dcterms:created>
  <dcterms:modified xsi:type="dcterms:W3CDTF">2025-11-25T06:52:14Z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66d8a90e-c522-4829-9625-db8c70f8b095_Enabled">
    <vt:lpwstr>true</vt:lpwstr>
  </property>
  <property fmtid="{D5CDD505-2E9C-101B-9397-08002B2CF9AE}" pid="3" name="MSIP_Label_66d8a90e-c522-4829-9625-db8c70f8b095_SetDate">
    <vt:lpwstr>2025-11-25T05:32:23Z</vt:lpwstr>
  </property>
  <property fmtid="{D5CDD505-2E9C-101B-9397-08002B2CF9AE}" pid="4" name="MSIP_Label_66d8a90e-c522-4829-9625-db8c70f8b095_Method">
    <vt:lpwstr>Privileged</vt:lpwstr>
  </property>
  <property fmtid="{D5CDD505-2E9C-101B-9397-08002B2CF9AE}" pid="5" name="MSIP_Label_66d8a90e-c522-4829-9625-db8c70f8b095_Name">
    <vt:lpwstr>Public</vt:lpwstr>
  </property>
  <property fmtid="{D5CDD505-2E9C-101B-9397-08002B2CF9AE}" pid="6" name="MSIP_Label_66d8a90e-c522-4829-9625-db8c70f8b095_SiteId">
    <vt:lpwstr>cffa6640-7572-4f05-9c64-cd88068c19d4</vt:lpwstr>
  </property>
  <property fmtid="{D5CDD505-2E9C-101B-9397-08002B2CF9AE}" pid="7" name="MSIP_Label_66d8a90e-c522-4829-9625-db8c70f8b095_ActionId">
    <vt:lpwstr>81c50b62-4987-40ca-b06d-b1a1636d6d06</vt:lpwstr>
  </property>
  <property fmtid="{D5CDD505-2E9C-101B-9397-08002B2CF9AE}" pid="8" name="MSIP_Label_66d8a90e-c522-4829-9625-db8c70f8b095_ContentBits">
    <vt:lpwstr>0</vt:lpwstr>
  </property>
  <property fmtid="{D5CDD505-2E9C-101B-9397-08002B2CF9AE}" pid="9" name="MSIP_Label_66d8a90e-c522-4829-9625-db8c70f8b095_Tag">
    <vt:lpwstr>10, 0, 1, 1</vt:lpwstr>
  </property>
</Properties>
</file>